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rgos Kitsakis" userId="50896460c341ec0f" providerId="LiveId" clId="{041C1D3E-8321-48F9-9141-B2C57A6306B9}"/>
    <pc:docChg chg="undo custSel modSld">
      <pc:chgData name="Giorgos Kitsakis" userId="50896460c341ec0f" providerId="LiveId" clId="{041C1D3E-8321-48F9-9141-B2C57A6306B9}" dt="2025-11-11T10:25:19.487" v="73" actId="20577"/>
      <pc:docMkLst>
        <pc:docMk/>
      </pc:docMkLst>
      <pc:sldChg chg="modSp mod">
        <pc:chgData name="Giorgos Kitsakis" userId="50896460c341ec0f" providerId="LiveId" clId="{041C1D3E-8321-48F9-9141-B2C57A6306B9}" dt="2025-11-11T10:20:47.670" v="3" actId="20577"/>
        <pc:sldMkLst>
          <pc:docMk/>
          <pc:sldMk cId="0" sldId="257"/>
        </pc:sldMkLst>
        <pc:spChg chg="mod">
          <ac:chgData name="Giorgos Kitsakis" userId="50896460c341ec0f" providerId="LiveId" clId="{041C1D3E-8321-48F9-9141-B2C57A6306B9}" dt="2025-11-11T10:20:47.670" v="3" actId="20577"/>
          <ac:spMkLst>
            <pc:docMk/>
            <pc:sldMk cId="0" sldId="257"/>
            <ac:spMk id="4" creationId="{00000000-0000-0000-0000-000000000000}"/>
          </ac:spMkLst>
        </pc:spChg>
        <pc:picChg chg="mod">
          <ac:chgData name="Giorgos Kitsakis" userId="50896460c341ec0f" providerId="LiveId" clId="{041C1D3E-8321-48F9-9141-B2C57A6306B9}" dt="2025-11-11T10:20:39.760" v="2" actId="1076"/>
          <ac:picMkLst>
            <pc:docMk/>
            <pc:sldMk cId="0" sldId="257"/>
            <ac:picMk id="3" creationId="{00000000-0000-0000-0000-000000000000}"/>
          </ac:picMkLst>
        </pc:picChg>
      </pc:sldChg>
      <pc:sldChg chg="modSp mod">
        <pc:chgData name="Giorgos Kitsakis" userId="50896460c341ec0f" providerId="LiveId" clId="{041C1D3E-8321-48F9-9141-B2C57A6306B9}" dt="2025-11-11T10:21:25.408" v="9" actId="20577"/>
        <pc:sldMkLst>
          <pc:docMk/>
          <pc:sldMk cId="0" sldId="258"/>
        </pc:sldMkLst>
        <pc:spChg chg="mod">
          <ac:chgData name="Giorgos Kitsakis" userId="50896460c341ec0f" providerId="LiveId" clId="{041C1D3E-8321-48F9-9141-B2C57A6306B9}" dt="2025-11-11T10:21:25.408" v="9" actId="20577"/>
          <ac:spMkLst>
            <pc:docMk/>
            <pc:sldMk cId="0" sldId="258"/>
            <ac:spMk id="4" creationId="{00000000-0000-0000-0000-000000000000}"/>
          </ac:spMkLst>
        </pc:spChg>
        <pc:picChg chg="mod">
          <ac:chgData name="Giorgos Kitsakis" userId="50896460c341ec0f" providerId="LiveId" clId="{041C1D3E-8321-48F9-9141-B2C57A6306B9}" dt="2025-11-11T10:21:13.512" v="6" actId="1076"/>
          <ac:picMkLst>
            <pc:docMk/>
            <pc:sldMk cId="0" sldId="258"/>
            <ac:picMk id="3" creationId="{00000000-0000-0000-0000-000000000000}"/>
          </ac:picMkLst>
        </pc:picChg>
      </pc:sldChg>
      <pc:sldChg chg="modSp mod">
        <pc:chgData name="Giorgos Kitsakis" userId="50896460c341ec0f" providerId="LiveId" clId="{041C1D3E-8321-48F9-9141-B2C57A6306B9}" dt="2025-11-11T10:22:12.062" v="20" actId="20577"/>
        <pc:sldMkLst>
          <pc:docMk/>
          <pc:sldMk cId="0" sldId="259"/>
        </pc:sldMkLst>
        <pc:spChg chg="mod">
          <ac:chgData name="Giorgos Kitsakis" userId="50896460c341ec0f" providerId="LiveId" clId="{041C1D3E-8321-48F9-9141-B2C57A6306B9}" dt="2025-11-11T10:22:12.062" v="20" actId="20577"/>
          <ac:spMkLst>
            <pc:docMk/>
            <pc:sldMk cId="0" sldId="259"/>
            <ac:spMk id="4" creationId="{00000000-0000-0000-0000-000000000000}"/>
          </ac:spMkLst>
        </pc:spChg>
        <pc:picChg chg="mod">
          <ac:chgData name="Giorgos Kitsakis" userId="50896460c341ec0f" providerId="LiveId" clId="{041C1D3E-8321-48F9-9141-B2C57A6306B9}" dt="2025-11-11T10:22:09.269" v="19" actId="1076"/>
          <ac:picMkLst>
            <pc:docMk/>
            <pc:sldMk cId="0" sldId="259"/>
            <ac:picMk id="3" creationId="{00000000-0000-0000-0000-000000000000}"/>
          </ac:picMkLst>
        </pc:picChg>
      </pc:sldChg>
      <pc:sldChg chg="modSp mod">
        <pc:chgData name="Giorgos Kitsakis" userId="50896460c341ec0f" providerId="LiveId" clId="{041C1D3E-8321-48F9-9141-B2C57A6306B9}" dt="2025-11-11T10:22:24.504" v="21" actId="20577"/>
        <pc:sldMkLst>
          <pc:docMk/>
          <pc:sldMk cId="0" sldId="260"/>
        </pc:sldMkLst>
        <pc:spChg chg="mod">
          <ac:chgData name="Giorgos Kitsakis" userId="50896460c341ec0f" providerId="LiveId" clId="{041C1D3E-8321-48F9-9141-B2C57A6306B9}" dt="2025-11-11T10:22:24.504" v="21" actId="20577"/>
          <ac:spMkLst>
            <pc:docMk/>
            <pc:sldMk cId="0" sldId="260"/>
            <ac:spMk id="4" creationId="{00000000-0000-0000-0000-000000000000}"/>
          </ac:spMkLst>
        </pc:spChg>
      </pc:sldChg>
      <pc:sldChg chg="modSp mod">
        <pc:chgData name="Giorgos Kitsakis" userId="50896460c341ec0f" providerId="LiveId" clId="{041C1D3E-8321-48F9-9141-B2C57A6306B9}" dt="2025-11-11T10:23:10.688" v="39" actId="6549"/>
        <pc:sldMkLst>
          <pc:docMk/>
          <pc:sldMk cId="0" sldId="261"/>
        </pc:sldMkLst>
        <pc:spChg chg="mod">
          <ac:chgData name="Giorgos Kitsakis" userId="50896460c341ec0f" providerId="LiveId" clId="{041C1D3E-8321-48F9-9141-B2C57A6306B9}" dt="2025-11-11T10:23:10.688" v="39" actId="6549"/>
          <ac:spMkLst>
            <pc:docMk/>
            <pc:sldMk cId="0" sldId="261"/>
            <ac:spMk id="4" creationId="{00000000-0000-0000-0000-000000000000}"/>
          </ac:spMkLst>
        </pc:spChg>
        <pc:picChg chg="mod">
          <ac:chgData name="Giorgos Kitsakis" userId="50896460c341ec0f" providerId="LiveId" clId="{041C1D3E-8321-48F9-9141-B2C57A6306B9}" dt="2025-11-11T10:23:03.207" v="37" actId="1076"/>
          <ac:picMkLst>
            <pc:docMk/>
            <pc:sldMk cId="0" sldId="261"/>
            <ac:picMk id="3" creationId="{00000000-0000-0000-0000-000000000000}"/>
          </ac:picMkLst>
        </pc:picChg>
      </pc:sldChg>
      <pc:sldChg chg="modSp mod">
        <pc:chgData name="Giorgos Kitsakis" userId="50896460c341ec0f" providerId="LiveId" clId="{041C1D3E-8321-48F9-9141-B2C57A6306B9}" dt="2025-11-11T10:23:29.225" v="43" actId="20577"/>
        <pc:sldMkLst>
          <pc:docMk/>
          <pc:sldMk cId="0" sldId="262"/>
        </pc:sldMkLst>
        <pc:spChg chg="mod">
          <ac:chgData name="Giorgos Kitsakis" userId="50896460c341ec0f" providerId="LiveId" clId="{041C1D3E-8321-48F9-9141-B2C57A6306B9}" dt="2025-11-11T10:23:29.225" v="43" actId="20577"/>
          <ac:spMkLst>
            <pc:docMk/>
            <pc:sldMk cId="0" sldId="262"/>
            <ac:spMk id="4" creationId="{00000000-0000-0000-0000-000000000000}"/>
          </ac:spMkLst>
        </pc:spChg>
        <pc:picChg chg="mod">
          <ac:chgData name="Giorgos Kitsakis" userId="50896460c341ec0f" providerId="LiveId" clId="{041C1D3E-8321-48F9-9141-B2C57A6306B9}" dt="2025-11-11T10:23:26.064" v="42" actId="14100"/>
          <ac:picMkLst>
            <pc:docMk/>
            <pc:sldMk cId="0" sldId="262"/>
            <ac:picMk id="3" creationId="{00000000-0000-0000-0000-000000000000}"/>
          </ac:picMkLst>
        </pc:picChg>
      </pc:sldChg>
      <pc:sldChg chg="modSp mod">
        <pc:chgData name="Giorgos Kitsakis" userId="50896460c341ec0f" providerId="LiveId" clId="{041C1D3E-8321-48F9-9141-B2C57A6306B9}" dt="2025-11-11T10:23:46.675" v="46" actId="20577"/>
        <pc:sldMkLst>
          <pc:docMk/>
          <pc:sldMk cId="0" sldId="263"/>
        </pc:sldMkLst>
        <pc:spChg chg="mod">
          <ac:chgData name="Giorgos Kitsakis" userId="50896460c341ec0f" providerId="LiveId" clId="{041C1D3E-8321-48F9-9141-B2C57A6306B9}" dt="2025-11-11T10:23:46.675" v="46" actId="20577"/>
          <ac:spMkLst>
            <pc:docMk/>
            <pc:sldMk cId="0" sldId="263"/>
            <ac:spMk id="4" creationId="{00000000-0000-0000-0000-000000000000}"/>
          </ac:spMkLst>
        </pc:spChg>
        <pc:picChg chg="mod">
          <ac:chgData name="Giorgos Kitsakis" userId="50896460c341ec0f" providerId="LiveId" clId="{041C1D3E-8321-48F9-9141-B2C57A6306B9}" dt="2025-11-11T10:23:43.016" v="45" actId="1076"/>
          <ac:picMkLst>
            <pc:docMk/>
            <pc:sldMk cId="0" sldId="263"/>
            <ac:picMk id="3" creationId="{00000000-0000-0000-0000-000000000000}"/>
          </ac:picMkLst>
        </pc:picChg>
      </pc:sldChg>
      <pc:sldChg chg="modSp mod">
        <pc:chgData name="Giorgos Kitsakis" userId="50896460c341ec0f" providerId="LiveId" clId="{041C1D3E-8321-48F9-9141-B2C57A6306B9}" dt="2025-11-11T10:24:05.741" v="50" actId="20577"/>
        <pc:sldMkLst>
          <pc:docMk/>
          <pc:sldMk cId="0" sldId="264"/>
        </pc:sldMkLst>
        <pc:spChg chg="mod">
          <ac:chgData name="Giorgos Kitsakis" userId="50896460c341ec0f" providerId="LiveId" clId="{041C1D3E-8321-48F9-9141-B2C57A6306B9}" dt="2025-11-11T10:24:05.741" v="50" actId="20577"/>
          <ac:spMkLst>
            <pc:docMk/>
            <pc:sldMk cId="0" sldId="264"/>
            <ac:spMk id="4" creationId="{00000000-0000-0000-0000-000000000000}"/>
          </ac:spMkLst>
        </pc:spChg>
        <pc:picChg chg="mod">
          <ac:chgData name="Giorgos Kitsakis" userId="50896460c341ec0f" providerId="LiveId" clId="{041C1D3E-8321-48F9-9141-B2C57A6306B9}" dt="2025-11-11T10:23:58.272" v="48" actId="1076"/>
          <ac:picMkLst>
            <pc:docMk/>
            <pc:sldMk cId="0" sldId="264"/>
            <ac:picMk id="3" creationId="{00000000-0000-0000-0000-000000000000}"/>
          </ac:picMkLst>
        </pc:picChg>
      </pc:sldChg>
      <pc:sldChg chg="modSp mod">
        <pc:chgData name="Giorgos Kitsakis" userId="50896460c341ec0f" providerId="LiveId" clId="{041C1D3E-8321-48F9-9141-B2C57A6306B9}" dt="2025-11-11T10:24:18.363" v="53" actId="20577"/>
        <pc:sldMkLst>
          <pc:docMk/>
          <pc:sldMk cId="0" sldId="265"/>
        </pc:sldMkLst>
        <pc:spChg chg="mod">
          <ac:chgData name="Giorgos Kitsakis" userId="50896460c341ec0f" providerId="LiveId" clId="{041C1D3E-8321-48F9-9141-B2C57A6306B9}" dt="2025-11-11T10:24:18.363" v="53" actId="20577"/>
          <ac:spMkLst>
            <pc:docMk/>
            <pc:sldMk cId="0" sldId="265"/>
            <ac:spMk id="4" creationId="{00000000-0000-0000-0000-000000000000}"/>
          </ac:spMkLst>
        </pc:spChg>
        <pc:picChg chg="mod">
          <ac:chgData name="Giorgos Kitsakis" userId="50896460c341ec0f" providerId="LiveId" clId="{041C1D3E-8321-48F9-9141-B2C57A6306B9}" dt="2025-11-11T10:24:16.151" v="52" actId="1076"/>
          <ac:picMkLst>
            <pc:docMk/>
            <pc:sldMk cId="0" sldId="265"/>
            <ac:picMk id="3" creationId="{00000000-0000-0000-0000-000000000000}"/>
          </ac:picMkLst>
        </pc:picChg>
      </pc:sldChg>
      <pc:sldChg chg="modSp mod">
        <pc:chgData name="Giorgos Kitsakis" userId="50896460c341ec0f" providerId="LiveId" clId="{041C1D3E-8321-48F9-9141-B2C57A6306B9}" dt="2025-11-11T10:25:06.967" v="67" actId="1076"/>
        <pc:sldMkLst>
          <pc:docMk/>
          <pc:sldMk cId="0" sldId="266"/>
        </pc:sldMkLst>
        <pc:spChg chg="mod">
          <ac:chgData name="Giorgos Kitsakis" userId="50896460c341ec0f" providerId="LiveId" clId="{041C1D3E-8321-48F9-9141-B2C57A6306B9}" dt="2025-11-11T10:24:50.458" v="63" actId="20577"/>
          <ac:spMkLst>
            <pc:docMk/>
            <pc:sldMk cId="0" sldId="266"/>
            <ac:spMk id="4" creationId="{00000000-0000-0000-0000-000000000000}"/>
          </ac:spMkLst>
        </pc:spChg>
        <pc:picChg chg="mod">
          <ac:chgData name="Giorgos Kitsakis" userId="50896460c341ec0f" providerId="LiveId" clId="{041C1D3E-8321-48F9-9141-B2C57A6306B9}" dt="2025-11-11T10:25:06.967" v="67" actId="1076"/>
          <ac:picMkLst>
            <pc:docMk/>
            <pc:sldMk cId="0" sldId="266"/>
            <ac:picMk id="3" creationId="{00000000-0000-0000-0000-000000000000}"/>
          </ac:picMkLst>
        </pc:picChg>
      </pc:sldChg>
      <pc:sldChg chg="modSp mod">
        <pc:chgData name="Giorgos Kitsakis" userId="50896460c341ec0f" providerId="LiveId" clId="{041C1D3E-8321-48F9-9141-B2C57A6306B9}" dt="2025-11-11T10:25:19.487" v="73" actId="20577"/>
        <pc:sldMkLst>
          <pc:docMk/>
          <pc:sldMk cId="0" sldId="267"/>
        </pc:sldMkLst>
        <pc:spChg chg="mod">
          <ac:chgData name="Giorgos Kitsakis" userId="50896460c341ec0f" providerId="LiveId" clId="{041C1D3E-8321-48F9-9141-B2C57A6306B9}" dt="2025-11-11T10:25:19.487" v="73" actId="20577"/>
          <ac:spMkLst>
            <pc:docMk/>
            <pc:sldMk cId="0" sldId="267"/>
            <ac:spMk id="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2860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 b="1">
                <a:solidFill>
                  <a:srgbClr val="FF8C00"/>
                </a:solidFill>
              </a:defRPr>
            </a:pPr>
            <a:r>
              <a:t>PISA 2018: Exploratory Data Analysis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4747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646464"/>
                </a:solidFill>
              </a:defRPr>
            </a:pPr>
            <a:r>
              <a:t>Greece's Position &amp; Gender Gap Analysis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9. Greece vs Top Performers</a:t>
            </a:r>
          </a:p>
        </p:txBody>
      </p:sp>
      <p:pic>
        <p:nvPicPr>
          <p:cNvPr id="3" name="Picture 2" descr="plot_09_radar_greece_vs_to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602" y="822960"/>
            <a:ext cx="5660796" cy="47973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943600"/>
            <a:ext cx="7960256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Radar chart comparing Greece (thick orange line) to the world's top 4 performers across all three subjects. 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Shows Greece's gap with leading nations.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10. Greece's Subject-by-Subject Rankings</a:t>
            </a:r>
          </a:p>
        </p:txBody>
      </p:sp>
      <p:pic>
        <p:nvPicPr>
          <p:cNvPr id="3" name="Picture 2" descr="plot_10_greece_subject_rankin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255" y="731520"/>
            <a:ext cx="4835489" cy="5486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6217920"/>
            <a:ext cx="855093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Three horizontal bar charts showing Greece's ranking (orange) compared to Top 10 and Bottom 10 in each subject. 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Consistent mid-tier performance across all subjects.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8C00"/>
                </a:solidFill>
              </a:defRPr>
            </a:pPr>
            <a:r>
              <a:t>Key Findings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645920"/>
            <a:ext cx="7315200" cy="4170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spcAft>
                <a:spcPts val="600"/>
              </a:spcAft>
              <a:defRPr sz="1600" b="1">
                <a:solidFill>
                  <a:srgbClr val="FF8C00"/>
                </a:solidFill>
              </a:defRPr>
            </a:pPr>
            <a:r>
              <a:rPr dirty="0"/>
              <a:t>Greece's Position: Rank 46/80 countries (Middle tier)</a:t>
            </a:r>
          </a:p>
          <a:p>
            <a:pPr>
              <a:spcAft>
                <a:spcPts val="600"/>
              </a:spcAft>
              <a:defRPr sz="1600">
                <a:solidFill>
                  <a:srgbClr val="3C3C3C"/>
                </a:solidFill>
              </a:defRPr>
            </a:pPr>
            <a:r>
              <a:rPr dirty="0"/>
              <a:t>   • Overall Score: 456.39 points</a:t>
            </a:r>
          </a:p>
          <a:p>
            <a:pPr>
              <a:spcAft>
                <a:spcPts val="600"/>
              </a:spcAft>
              <a:defRPr sz="1600">
                <a:solidFill>
                  <a:srgbClr val="3C3C3C"/>
                </a:solidFill>
              </a:defRPr>
            </a:pPr>
            <a:r>
              <a:rPr dirty="0"/>
              <a:t>   • Consistent across subjects (Math: 45th, Reading: 45th, Science: 47th)</a:t>
            </a:r>
          </a:p>
          <a:p>
            <a:pPr>
              <a:spcAft>
                <a:spcPts val="600"/>
              </a:spcAft>
              <a:defRPr sz="1600">
                <a:solidFill>
                  <a:srgbClr val="3C3C3C"/>
                </a:solidFill>
              </a:defRPr>
            </a:pPr>
            <a:endParaRPr dirty="0"/>
          </a:p>
          <a:p>
            <a:pPr>
              <a:spcAft>
                <a:spcPts val="600"/>
              </a:spcAft>
              <a:defRPr sz="1600" b="1">
                <a:solidFill>
                  <a:srgbClr val="FF8C00"/>
                </a:solidFill>
              </a:defRPr>
            </a:pPr>
            <a:r>
              <a:rPr dirty="0"/>
              <a:t>Gender Gaps in Greece:</a:t>
            </a:r>
          </a:p>
          <a:p>
            <a:pPr>
              <a:spcAft>
                <a:spcPts val="600"/>
              </a:spcAft>
              <a:defRPr sz="1600">
                <a:solidFill>
                  <a:srgbClr val="3C3C3C"/>
                </a:solidFill>
              </a:defRPr>
            </a:pPr>
            <a:r>
              <a:rPr dirty="0"/>
              <a:t>   • Math: Nearly equal (Boys +1.5 points)</a:t>
            </a:r>
          </a:p>
          <a:p>
            <a:pPr>
              <a:spcAft>
                <a:spcPts val="600"/>
              </a:spcAft>
              <a:defRPr sz="1600">
                <a:solidFill>
                  <a:srgbClr val="3C3C3C"/>
                </a:solidFill>
              </a:defRPr>
            </a:pPr>
            <a:r>
              <a:rPr dirty="0"/>
              <a:t>   • Reading: Girls dominate (Girls +40.7 points)</a:t>
            </a:r>
          </a:p>
          <a:p>
            <a:pPr>
              <a:spcAft>
                <a:spcPts val="600"/>
              </a:spcAft>
              <a:defRPr sz="1600">
                <a:solidFill>
                  <a:srgbClr val="3C3C3C"/>
                </a:solidFill>
              </a:defRPr>
            </a:pPr>
            <a:r>
              <a:rPr dirty="0"/>
              <a:t>   • Science: Girls ahead (Girls +10.5 points)</a:t>
            </a:r>
          </a:p>
          <a:p>
            <a:pPr>
              <a:spcAft>
                <a:spcPts val="600"/>
              </a:spcAft>
              <a:defRPr sz="1600">
                <a:solidFill>
                  <a:srgbClr val="3C3C3C"/>
                </a:solidFill>
              </a:defRPr>
            </a:pPr>
            <a:endParaRPr dirty="0"/>
          </a:p>
          <a:p>
            <a:pPr>
              <a:spcAft>
                <a:spcPts val="600"/>
              </a:spcAft>
              <a:defRPr sz="1600" b="1">
                <a:solidFill>
                  <a:srgbClr val="FF8C00"/>
                </a:solidFill>
              </a:defRPr>
            </a:pPr>
            <a:r>
              <a:rPr dirty="0"/>
              <a:t>Global Pattern:</a:t>
            </a:r>
          </a:p>
          <a:p>
            <a:pPr>
              <a:spcAft>
                <a:spcPts val="600"/>
              </a:spcAft>
              <a:defRPr sz="1600">
                <a:solidFill>
                  <a:srgbClr val="3C3C3C"/>
                </a:solidFill>
              </a:defRPr>
            </a:pPr>
            <a:r>
              <a:rPr dirty="0"/>
              <a:t>   • No correlation between country performance and gender gaps</a:t>
            </a:r>
          </a:p>
          <a:p>
            <a:pPr>
              <a:spcAft>
                <a:spcPts val="600"/>
              </a:spcAft>
              <a:defRPr sz="1600">
                <a:solidFill>
                  <a:srgbClr val="3C3C3C"/>
                </a:solidFill>
              </a:defRPr>
            </a:pPr>
            <a:r>
              <a:rPr dirty="0"/>
              <a:t>   • High performers can have large OR small gaps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1. Gender Performance Distribution</a:t>
            </a:r>
          </a:p>
        </p:txBody>
      </p:sp>
      <p:pic>
        <p:nvPicPr>
          <p:cNvPr id="3" name="Picture 2" descr="plot_01_violin_gender_distribu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822" y="822960"/>
            <a:ext cx="6490355" cy="490267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943600"/>
            <a:ext cx="767120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Horizontal violin plots showing score distributions for boys (blue) and girls (red) across Top 10, Greece, 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and Bottom 10 countries. Greece highlighted in orange.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2. Gender Gap Comparison</a:t>
            </a:r>
          </a:p>
        </p:txBody>
      </p:sp>
      <p:pic>
        <p:nvPicPr>
          <p:cNvPr id="3" name="Picture 2" descr="plot_02_dumbbell_gender_g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614" y="704182"/>
            <a:ext cx="5792771" cy="4893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943600"/>
            <a:ext cx="844077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Dumbbell chart comparing boys (blue) vs girls (red) scores. Lines show the gap between genders, with gap values 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displayed. Smart positioning avoids label overlap.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3. Performance Heatmap</a:t>
            </a:r>
          </a:p>
        </p:txBody>
      </p:sp>
      <p:pic>
        <p:nvPicPr>
          <p:cNvPr id="3" name="Picture 2" descr="plot_03_heatmap_perform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749" y="810460"/>
            <a:ext cx="5698502" cy="50606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943600"/>
            <a:ext cx="833382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Heatmap showing Math, Reading, and Science scores for Top 5, Greece, and Bottom 5 countries. Color intensity 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indicates performance level (green = high, red = low).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4. Score Consistency Comparison</a:t>
            </a:r>
          </a:p>
        </p:txBody>
      </p:sp>
      <p:pic>
        <p:nvPicPr>
          <p:cNvPr id="3" name="Picture 2" descr="plot_04_boxplot_consistenc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05840"/>
            <a:ext cx="8229600" cy="45524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943600"/>
            <a:ext cx="869090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Box plots showing score variability and distribution for selected countries. Greece (orange) compared to Top 5 (blue) 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and Bottom 5 (red) performers.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5. Performance vs Gender Gap Analysis</a:t>
            </a:r>
          </a:p>
        </p:txBody>
      </p:sp>
      <p:pic>
        <p:nvPicPr>
          <p:cNvPr id="3" name="Picture 2" descr="plot_05_scatter_performance_vs_g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189" y="822960"/>
            <a:ext cx="5071621" cy="49316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943600"/>
            <a:ext cx="851566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Three scatter plots (Math, Reading, Science) showing relationship between country performance and gender gaps.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Greece marked with orange star. No correlation found!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6. Subject Composition Breakdown</a:t>
            </a:r>
          </a:p>
        </p:txBody>
      </p:sp>
      <p:pic>
        <p:nvPicPr>
          <p:cNvPr id="3" name="Picture 2" descr="plot_06_stacked_subject_composi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932" y="822960"/>
            <a:ext cx="5970260" cy="51206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943600"/>
            <a:ext cx="821346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Stacked bar chart showing percentage contribution of each subject (Math, Reading, Science) to overall scores. 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Reveals balanced performance across subjects.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7. Biggest Gender Gaps Worldwide</a:t>
            </a:r>
          </a:p>
        </p:txBody>
      </p:sp>
      <p:pic>
        <p:nvPicPr>
          <p:cNvPr id="3" name="Picture 2" descr="plot_07_gender_gap_extrem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6" y="1005840"/>
            <a:ext cx="8369307" cy="414119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943600"/>
            <a:ext cx="816531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Two panels showing countries with largest gaps: Boys ahead (blue) and Girls ahead (red). Greece included for 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comparison, showing moderate gap favoring girls.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FF8C00"/>
                </a:solidFill>
              </a:defRPr>
            </a:pPr>
            <a:r>
              <a:t>8. Greece: Gender Performance Deep Dive</a:t>
            </a:r>
          </a:p>
        </p:txBody>
      </p:sp>
      <p:pic>
        <p:nvPicPr>
          <p:cNvPr id="3" name="Picture 2" descr="plot_08_greece_deep_div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49" y="1081254"/>
            <a:ext cx="8575501" cy="34718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943600"/>
            <a:ext cx="846353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Detailed breakdown of Greece's gender performance by subject with error bars (standard deviation). Boys slightly</a:t>
            </a:r>
            <a:endParaRPr lang="en-US" dirty="0"/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ahead in Math, girls dominate in Reading and Science.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465</Words>
  <Application>Microsoft Office PowerPoint</Application>
  <PresentationFormat>On-screen Show (4:3)</PresentationFormat>
  <Paragraphs>46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>generated using python-pptx</dc:description>
  <cp:lastModifiedBy>Giorgos Kitsakis</cp:lastModifiedBy>
  <cp:revision>1</cp:revision>
  <dcterms:created xsi:type="dcterms:W3CDTF">2013-01-27T09:14:16Z</dcterms:created>
  <dcterms:modified xsi:type="dcterms:W3CDTF">2025-11-11T10:25:21Z</dcterms:modified>
  <cp:category/>
</cp:coreProperties>
</file>

<file path=docProps/thumbnail.jpeg>
</file>